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1309350" cx="20104100"/>
  <p:notesSz cx="20104100" cy="11309350"/>
  <p:embeddedFontLs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hgbgA6fzJ70IDH9XpcLXn/aB6O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1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59995b4bf_4_1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2159995b4bf_4_1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85bdbd836_0_1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3785bdbd836_0_1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85bdbd836_0_22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3785bdbd836_0_22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85bdbd836_0_3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3785bdbd836_0_33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85bdbd836_0_2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785bdbd836_0_2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3785bdbd836_0_2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85bdbd836_0_4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785bdbd836_0_4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b78ad9423_0_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7b78ad9423_0_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37b78ad9423_0_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 txBox="1"/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" type="subTitle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/>
          <p:nvPr/>
        </p:nvSpPr>
        <p:spPr>
          <a:xfrm>
            <a:off x="2838209" y="9464675"/>
            <a:ext cx="8841105" cy="0"/>
          </a:xfrm>
          <a:custGeom>
            <a:rect b="b" l="l" r="r" t="t"/>
            <a:pathLst>
              <a:path extrusionOk="0" h="120000"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cap="flat" cmpd="sng" w="104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eño personalizado">
  <p:cSld name="6_Diseño personalizad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9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9"/>
          <p:cNvSpPr txBox="1"/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0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0"/>
          <p:cNvSpPr txBox="1"/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1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1"/>
          <p:cNvSpPr txBox="1"/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1"/>
          <p:cNvSpPr txBox="1"/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/>
          <p:nvPr/>
        </p:nvSpPr>
        <p:spPr>
          <a:xfrm>
            <a:off x="-6350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2"/>
          <p:cNvSpPr/>
          <p:nvPr/>
        </p:nvSpPr>
        <p:spPr>
          <a:xfrm>
            <a:off x="16938421" y="10202309"/>
            <a:ext cx="1576070" cy="511175"/>
          </a:xfrm>
          <a:custGeom>
            <a:rect b="b" l="l" r="r" t="t"/>
            <a:pathLst>
              <a:path extrusionOk="0" h="511175" w="1576069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69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69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69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2"/>
          <p:cNvSpPr/>
          <p:nvPr/>
        </p:nvSpPr>
        <p:spPr>
          <a:xfrm>
            <a:off x="18623540" y="10245307"/>
            <a:ext cx="378460" cy="469900"/>
          </a:xfrm>
          <a:custGeom>
            <a:rect b="b" l="l" r="r" t="t"/>
            <a:pathLst>
              <a:path extrusionOk="0" h="469900" w="378459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22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29" name="Google Shape;29;p22"/>
            <p:cNvSpPr/>
            <p:nvPr/>
          </p:nvSpPr>
          <p:spPr>
            <a:xfrm>
              <a:off x="19053919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" name="Google Shape;30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eño personalizado">
  <p:cSld name="4_Diseño personalizado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5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5"/>
          <p:cNvSpPr txBox="1"/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eño personalizado">
  <p:cSld name="5_Diseño personalizad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6"/>
          <p:cNvSpPr txBox="1"/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/>
          <p:nvPr/>
        </p:nvSpPr>
        <p:spPr>
          <a:xfrm>
            <a:off x="727227" y="10202309"/>
            <a:ext cx="1576070" cy="511175"/>
          </a:xfrm>
          <a:custGeom>
            <a:rect b="b" l="l" r="r" t="t"/>
            <a:pathLst>
              <a:path extrusionOk="0" h="511175" w="157607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extrusionOk="0" h="511175" w="157607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extrusionOk="0" h="511175" w="157607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extrusionOk="0" h="511175" w="157607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3"/>
          <p:cNvSpPr/>
          <p:nvPr/>
        </p:nvSpPr>
        <p:spPr>
          <a:xfrm>
            <a:off x="2412348" y="10245307"/>
            <a:ext cx="378460" cy="469900"/>
          </a:xfrm>
          <a:custGeom>
            <a:rect b="b" l="l" r="r" t="t"/>
            <a:pathLst>
              <a:path extrusionOk="0" h="469900" w="37846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3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43" name="Google Shape;43;p23"/>
            <p:cNvSpPr/>
            <p:nvPr/>
          </p:nvSpPr>
          <p:spPr>
            <a:xfrm>
              <a:off x="2842727" y="10237764"/>
              <a:ext cx="366395" cy="477520"/>
            </a:xfrm>
            <a:custGeom>
              <a:rect b="b" l="l" r="r" t="t"/>
              <a:pathLst>
                <a:path extrusionOk="0" h="477520" w="366394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23"/>
          <p:cNvSpPr/>
          <p:nvPr/>
        </p:nvSpPr>
        <p:spPr>
          <a:xfrm>
            <a:off x="17840597" y="656116"/>
            <a:ext cx="2243455" cy="1060450"/>
          </a:xfrm>
          <a:custGeom>
            <a:rect b="b" l="l" r="r" t="t"/>
            <a:pathLst>
              <a:path extrusionOk="0" h="1060450" w="2243455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7"/>
          <p:cNvSpPr txBox="1"/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8"/>
          <p:cNvSpPr txBox="1"/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ctrTitle"/>
          </p:nvPr>
        </p:nvSpPr>
        <p:spPr>
          <a:xfrm>
            <a:off x="2889250" y="8855075"/>
            <a:ext cx="8749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100"/>
              <a:t>Imbitis</a:t>
            </a:r>
            <a:endParaRPr sz="4000"/>
          </a:p>
        </p:txBody>
      </p:sp>
      <p:sp>
        <p:nvSpPr>
          <p:cNvPr id="75" name="Google Shape;75;p1"/>
          <p:cNvSpPr txBox="1"/>
          <p:nvPr>
            <p:ph idx="1" type="subTitle"/>
          </p:nvPr>
        </p:nvSpPr>
        <p:spPr>
          <a:xfrm>
            <a:off x="2926080" y="9554269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Capstone -005D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2889250" y="9923600"/>
            <a:ext cx="8388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Integrantes:</a:t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Cristobal Maluenda - Matías Rodríguez - Eugenio Astrosa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4794250" y="5349875"/>
            <a:ext cx="90200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GRACIAS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/>
          <p:nvPr>
            <p:ph type="title"/>
          </p:nvPr>
        </p:nvSpPr>
        <p:spPr>
          <a:xfrm>
            <a:off x="3334525" y="7559675"/>
            <a:ext cx="1121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EL PROBLEMA</a:t>
            </a:r>
            <a:endParaRPr sz="6600"/>
          </a:p>
        </p:txBody>
      </p:sp>
      <p:sp>
        <p:nvSpPr>
          <p:cNvPr id="82" name="Google Shape;82;p2"/>
          <p:cNvSpPr txBox="1"/>
          <p:nvPr/>
        </p:nvSpPr>
        <p:spPr>
          <a:xfrm>
            <a:off x="10890250" y="6082347"/>
            <a:ext cx="3692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7450" y="1907188"/>
            <a:ext cx="5329625" cy="53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59995b4bf_4_12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Problema</a:t>
            </a:r>
            <a:endParaRPr/>
          </a:p>
        </p:txBody>
      </p:sp>
      <p:sp>
        <p:nvSpPr>
          <p:cNvPr id="89" name="Google Shape;89;g2159995b4bf_4_12"/>
          <p:cNvSpPr txBox="1"/>
          <p:nvPr/>
        </p:nvSpPr>
        <p:spPr>
          <a:xfrm>
            <a:off x="496400" y="2169075"/>
            <a:ext cx="13489200" cy="8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000"/>
              <a:t>Durante una emergencia médica, cada segundo cuenta. Sin embargo, la mayoría de las personas no tienen la capacitación o la confianza para administrar primeros auxilios de manera efectiva.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000"/>
              <a:t>El pánico, la falta de conocimiento o el miedo a causar más daño a menudo llevan a la inacción, un tiempo vital que podría marcar la diferencia entre la vida y la muerte mientras se espera la llegada de los servicios de emergencia.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000"/>
              <a:t>Aunque existe información en línea, no está diseñada para ser accedida y comprendida rápidamente bajo el estrés de una situación real, faltando una guía clara, secuencial y fácil de seguir.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/>
          </a:p>
        </p:txBody>
      </p:sp>
      <p:pic>
        <p:nvPicPr>
          <p:cNvPr id="90" name="Google Shape;90;g2159995b4bf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600" y="2169069"/>
            <a:ext cx="5813701" cy="581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85bdbd836_0_16"/>
          <p:cNvSpPr txBox="1"/>
          <p:nvPr>
            <p:ph type="title"/>
          </p:nvPr>
        </p:nvSpPr>
        <p:spPr>
          <a:xfrm>
            <a:off x="3334525" y="7559675"/>
            <a:ext cx="1121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SOLUCIÓN</a:t>
            </a:r>
            <a:endParaRPr sz="6600"/>
          </a:p>
        </p:txBody>
      </p:sp>
      <p:sp>
        <p:nvSpPr>
          <p:cNvPr id="96" name="Google Shape;96;g3785bdbd836_0_16"/>
          <p:cNvSpPr txBox="1"/>
          <p:nvPr/>
        </p:nvSpPr>
        <p:spPr>
          <a:xfrm>
            <a:off x="10890250" y="6082347"/>
            <a:ext cx="3692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3785bdbd836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2825" y="15229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85bdbd836_0_22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03" name="Google Shape;103;g3785bdbd836_0_22"/>
          <p:cNvSpPr txBox="1"/>
          <p:nvPr/>
        </p:nvSpPr>
        <p:spPr>
          <a:xfrm>
            <a:off x="507200" y="2136700"/>
            <a:ext cx="13489200" cy="8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900">
                <a:solidFill>
                  <a:schemeClr val="dk1"/>
                </a:solidFill>
              </a:rPr>
              <a:t>Presentamos </a:t>
            </a:r>
            <a:r>
              <a:rPr b="1" lang="es-CL" sz="2900">
                <a:solidFill>
                  <a:schemeClr val="dk1"/>
                </a:solidFill>
              </a:rPr>
              <a:t>Imbitis</a:t>
            </a:r>
            <a:r>
              <a:rPr lang="es-CL" sz="2900">
                <a:solidFill>
                  <a:schemeClr val="dk1"/>
                </a:solidFill>
              </a:rPr>
              <a:t>, una aplicación móvil diseñada para ser un asistente de primeros auxilios claro, calmado y eficiente en los momentos más críticos.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900">
                <a:solidFill>
                  <a:schemeClr val="dk1"/>
                </a:solidFill>
              </a:rPr>
              <a:t>Imbitis guía al usuario a través de un menú intuitivo de situaciones de emergencia comunes (ej: "Atragantamiento", "Accidente de moto", "Quemadura").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900">
                <a:solidFill>
                  <a:schemeClr val="dk1"/>
                </a:solidFill>
              </a:rPr>
              <a:t>Para cada escenario, la aplicación proporciona instrucciones paso a paso utilizando: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s-CL" sz="2900">
                <a:solidFill>
                  <a:schemeClr val="dk1"/>
                </a:solidFill>
              </a:rPr>
              <a:t>Imágenes claras y sencillas.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s-CL" sz="2900">
                <a:solidFill>
                  <a:schemeClr val="dk1"/>
                </a:solidFill>
              </a:rPr>
              <a:t>Una voz guía calmada y directa</a:t>
            </a:r>
            <a:r>
              <a:rPr lang="es-CL" sz="2900">
                <a:solidFill>
                  <a:schemeClr val="dk1"/>
                </a:solidFill>
              </a:rPr>
              <a:t> que explica qué hacer y, crucialmente, qué no hacer 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900">
                <a:solidFill>
                  <a:schemeClr val="dk1"/>
                </a:solidFill>
              </a:rPr>
              <a:t>Además, la aplicación cuenta con un </a:t>
            </a:r>
            <a:r>
              <a:rPr b="1" lang="es-CL" sz="2900">
                <a:solidFill>
                  <a:schemeClr val="dk1"/>
                </a:solidFill>
              </a:rPr>
              <a:t>botón de emergencia prominente en el menú de inicio</a:t>
            </a:r>
            <a:r>
              <a:rPr lang="es-CL" sz="2900">
                <a:solidFill>
                  <a:schemeClr val="dk1"/>
                </a:solidFill>
              </a:rPr>
              <a:t> que permite al usuario llamar automáticamente al número de ambulancia local 131 sin tener que buscar el número o salir de la app.</a:t>
            </a:r>
            <a:endParaRPr sz="2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/>
          </a:p>
        </p:txBody>
      </p:sp>
      <p:pic>
        <p:nvPicPr>
          <p:cNvPr id="104" name="Google Shape;104;g3785bdbd836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650" y="2136694"/>
            <a:ext cx="5802900" cy="58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85bdbd836_0_33"/>
          <p:cNvSpPr txBox="1"/>
          <p:nvPr>
            <p:ph type="title"/>
          </p:nvPr>
        </p:nvSpPr>
        <p:spPr>
          <a:xfrm>
            <a:off x="3334525" y="7559675"/>
            <a:ext cx="1121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PLAN DE NEGOCIOS</a:t>
            </a:r>
            <a:endParaRPr sz="6600"/>
          </a:p>
        </p:txBody>
      </p:sp>
      <p:sp>
        <p:nvSpPr>
          <p:cNvPr id="110" name="Google Shape;110;g3785bdbd836_0_33"/>
          <p:cNvSpPr txBox="1"/>
          <p:nvPr/>
        </p:nvSpPr>
        <p:spPr>
          <a:xfrm>
            <a:off x="10890250" y="6082347"/>
            <a:ext cx="3692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3785bdbd836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3788" y="304800"/>
            <a:ext cx="7254876" cy="72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85bdbd836_0_28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8" name="Google Shape;118;g3785bdbd836_0_28" title="Botánicos y Micólogos Para validar la base de datos y la precisión del modelo. Agencias de Ecoturismo y Parques Nacionales Para promover la aplicación como una herramienta de seguridad oficial. U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00" y="300144"/>
            <a:ext cx="16979654" cy="9551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85bdbd836_0_46"/>
          <p:cNvSpPr txBox="1"/>
          <p:nvPr>
            <p:ph type="title"/>
          </p:nvPr>
        </p:nvSpPr>
        <p:spPr>
          <a:xfrm>
            <a:off x="3334525" y="7559675"/>
            <a:ext cx="1121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600"/>
              <a:t>CONCLUSIÓN</a:t>
            </a:r>
            <a:endParaRPr sz="6600"/>
          </a:p>
        </p:txBody>
      </p:sp>
      <p:sp>
        <p:nvSpPr>
          <p:cNvPr id="124" name="Google Shape;124;g3785bdbd836_0_46"/>
          <p:cNvSpPr txBox="1"/>
          <p:nvPr/>
        </p:nvSpPr>
        <p:spPr>
          <a:xfrm>
            <a:off x="10890250" y="6082347"/>
            <a:ext cx="3692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3785bdbd836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2825" y="12055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b78ad9423_0_6"/>
          <p:cNvSpPr txBox="1"/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Conclusión</a:t>
            </a:r>
            <a:endParaRPr/>
          </a:p>
        </p:txBody>
      </p:sp>
      <p:sp>
        <p:nvSpPr>
          <p:cNvPr id="132" name="Google Shape;132;g37b78ad9423_0_6"/>
          <p:cNvSpPr txBox="1"/>
          <p:nvPr/>
        </p:nvSpPr>
        <p:spPr>
          <a:xfrm>
            <a:off x="1332375" y="2490275"/>
            <a:ext cx="17082900" cy="7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7b78ad9423_0_6"/>
          <p:cNvSpPr txBox="1"/>
          <p:nvPr/>
        </p:nvSpPr>
        <p:spPr>
          <a:xfrm>
            <a:off x="2819200" y="2569625"/>
            <a:ext cx="14465700" cy="6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lang="es-CL" sz="2600">
                <a:solidFill>
                  <a:schemeClr val="dk1"/>
                </a:solidFill>
              </a:rPr>
              <a:t>En resumen, la brecha entre presenciar una emergencia y saber cómo actuar es una barrera crítica que le cuesta vidas a la sociedad.</a:t>
            </a:r>
            <a:endParaRPr sz="26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lang="es-CL" sz="2600">
                <a:solidFill>
                  <a:schemeClr val="dk1"/>
                </a:solidFill>
              </a:rPr>
              <a:t>Nuestra solución, </a:t>
            </a:r>
            <a:r>
              <a:rPr b="1" lang="es-CL" sz="2600">
                <a:solidFill>
                  <a:schemeClr val="dk1"/>
                </a:solidFill>
              </a:rPr>
              <a:t>Imbitis</a:t>
            </a:r>
            <a:r>
              <a:rPr lang="es-CL" sz="2600">
                <a:solidFill>
                  <a:schemeClr val="dk1"/>
                </a:solidFill>
              </a:rPr>
              <a:t>, no busca reemplazar a los profesionales médicos, sino ser el "puente" de conocimiento y calma en esos minutos cruciales antes de que llegue la ayuda profesional.</a:t>
            </a:r>
            <a:endParaRPr sz="26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lang="es-CL" sz="2600">
                <a:solidFill>
                  <a:schemeClr val="dk1"/>
                </a:solidFill>
              </a:rPr>
              <a:t>Es una herramienta de empoderamiento que transforma a un espectador asustado en un primer interviniente capaz.</a:t>
            </a:r>
            <a:endParaRPr sz="26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●"/>
            </a:pPr>
            <a:r>
              <a:rPr lang="es-CL" sz="2600">
                <a:solidFill>
                  <a:schemeClr val="dk1"/>
                </a:solidFill>
              </a:rPr>
              <a:t>Creemos firmemente que, al hacer que el conocimiento de primeros auxilios sea accesible, intuitivo y fácil de seguir para todos, podemos crear una comunidad más preparada y resiliente. Con Imbitis, ponemos en manos de todos la capacidad de salvar una vida.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600"/>
              </a:spcBef>
              <a:spcAft>
                <a:spcPts val="6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2022-07-20T19:15:37Z</dcterms:created>
  <dc:creator>Daniela Taito R.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0x010100731C10CFB9C44048ADCF64E430DCC69F</vt:lpwstr>
  </property>
</Properties>
</file>